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415" r:id="rId2"/>
    <p:sldId id="459" r:id="rId3"/>
    <p:sldId id="491" r:id="rId4"/>
    <p:sldId id="470" r:id="rId5"/>
    <p:sldId id="490" r:id="rId6"/>
    <p:sldId id="493" r:id="rId7"/>
    <p:sldId id="494" r:id="rId8"/>
    <p:sldId id="492" r:id="rId9"/>
    <p:sldId id="495" r:id="rId10"/>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p:clrMru>
    <a:srgbClr val="FF965E"/>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747" autoAdjust="0"/>
    <p:restoredTop sz="90793" autoAdjust="0"/>
  </p:normalViewPr>
  <p:slideViewPr>
    <p:cSldViewPr>
      <p:cViewPr varScale="1">
        <p:scale>
          <a:sx n="175" d="100"/>
          <a:sy n="175" d="100"/>
        </p:scale>
        <p:origin x="-120" y="-288"/>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10/15/16</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6013" y="877888"/>
            <a:ext cx="7127875" cy="830997"/>
          </a:xfrm>
          <a:prstGeom prst="rect">
            <a:avLst/>
          </a:prstGeom>
          <a:noFill/>
          <a:ln w="9525">
            <a:noFill/>
            <a:miter lim="800000"/>
            <a:headEnd/>
            <a:tailEnd/>
          </a:ln>
        </p:spPr>
        <p:txBody>
          <a:bodyPr>
            <a:prstTxWarp prst="textNoShape">
              <a:avLst/>
            </a:prstTxWarp>
            <a:spAutoFit/>
          </a:bodyPr>
          <a:lstStyle/>
          <a:p>
            <a:pPr>
              <a:spcBef>
                <a:spcPct val="50000"/>
              </a:spcBef>
            </a:pPr>
            <a:r>
              <a:rPr lang="en-AU" sz="4800" dirty="0" smtClean="0">
                <a:solidFill>
                  <a:srgbClr val="FFFF66"/>
                </a:solidFill>
              </a:rPr>
              <a:t>Romans 12:1-2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387630"/>
          </a:xfrm>
          <a:prstGeom prst="rect">
            <a:avLst/>
          </a:prstGeom>
          <a:noFill/>
          <a:ln w="9525">
            <a:noFill/>
            <a:miter lim="800000"/>
            <a:headEnd/>
            <a:tailEnd/>
          </a:ln>
        </p:spPr>
        <p:txBody>
          <a:bodyPr wrap="square">
            <a:prstTxWarp prst="textNoShape">
              <a:avLst/>
            </a:prstTxWarp>
            <a:spAutoFit/>
          </a:bodyPr>
          <a:lstStyle/>
          <a:p>
            <a:pPr marL="0" marR="0">
              <a:lnSpc>
                <a:spcPct val="115000"/>
              </a:lnSpc>
              <a:spcBef>
                <a:spcPts val="0"/>
              </a:spcBef>
              <a:spcAft>
                <a:spcPts val="0"/>
              </a:spcAft>
            </a:pPr>
            <a:r>
              <a:rPr lang="en-US" sz="4800" b="1" dirty="0" smtClean="0">
                <a:solidFill>
                  <a:schemeClr val="bg1"/>
                </a:solidFill>
                <a:latin typeface="Calibri"/>
              </a:rPr>
              <a:t>12 </a:t>
            </a:r>
            <a:r>
              <a:rPr lang="en-US" sz="3600" dirty="0" smtClean="0">
                <a:solidFill>
                  <a:schemeClr val="bg1"/>
                </a:solidFill>
                <a:latin typeface="Calibri"/>
              </a:rPr>
              <a:t>I appeal to you therefore, brothers, by the mercies of God, to present your bodies as a living sacrifice, holy and acceptable to God, which is your spiritual worship. </a:t>
            </a:r>
            <a:r>
              <a:rPr lang="en-US" sz="3600" b="1" baseline="30000" dirty="0" smtClean="0">
                <a:solidFill>
                  <a:schemeClr val="bg1"/>
                </a:solidFill>
                <a:latin typeface="Arial"/>
              </a:rPr>
              <a:t>2 </a:t>
            </a:r>
            <a:r>
              <a:rPr lang="en-US" sz="3600" dirty="0" smtClean="0">
                <a:solidFill>
                  <a:schemeClr val="bg1"/>
                </a:solidFill>
                <a:latin typeface="Calibri"/>
              </a:rPr>
              <a:t>Do not be conformed to this world, but be transformed by the renewal of your mind, that by testing you may discern what is the will of God, what is good and acceptable and perfect. </a:t>
            </a:r>
            <a:endParaRPr lang="en-US" sz="3600" dirty="0">
              <a:solidFill>
                <a:schemeClr val="bg1"/>
              </a:solid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267200" y="0"/>
            <a:ext cx="4876800" cy="2743200"/>
          </a:xfrm>
          <a:prstGeom prst="rect">
            <a:avLst/>
          </a:prstGeom>
        </p:spPr>
      </p:pic>
      <p:pic>
        <p:nvPicPr>
          <p:cNvPr id="14" name="Picture 13"/>
          <p:cNvPicPr>
            <a:picLocks noChangeAspect="1"/>
          </p:cNvPicPr>
          <p:nvPr/>
        </p:nvPicPr>
        <p:blipFill>
          <a:blip r:embed="rId3"/>
          <a:stretch>
            <a:fillRect/>
          </a:stretch>
        </p:blipFill>
        <p:spPr>
          <a:xfrm>
            <a:off x="609600" y="1511300"/>
            <a:ext cx="3124200" cy="2082800"/>
          </a:xfrm>
          <a:prstGeom prst="rect">
            <a:avLst/>
          </a:prstGeom>
        </p:spPr>
      </p:pic>
      <p:pic>
        <p:nvPicPr>
          <p:cNvPr id="11" name="Picture 10"/>
          <p:cNvPicPr>
            <a:picLocks noChangeAspect="1"/>
          </p:cNvPicPr>
          <p:nvPr/>
        </p:nvPicPr>
        <p:blipFill>
          <a:blip r:embed="rId4"/>
          <a:stretch>
            <a:fillRect/>
          </a:stretch>
        </p:blipFill>
        <p:spPr>
          <a:xfrm>
            <a:off x="3386668" y="2476500"/>
            <a:ext cx="5757333" cy="3238500"/>
          </a:xfrm>
          <a:prstGeom prst="rect">
            <a:avLst/>
          </a:prstGeom>
        </p:spPr>
      </p:pic>
      <p:pic>
        <p:nvPicPr>
          <p:cNvPr id="8" name="Picture 7" descr="DSC_0024.JPG"/>
          <p:cNvPicPr>
            <a:picLocks noChangeAspect="1"/>
          </p:cNvPicPr>
          <p:nvPr/>
        </p:nvPicPr>
        <p:blipFill>
          <a:blip r:embed="rId5"/>
          <a:stretch>
            <a:fillRect/>
          </a:stretch>
        </p:blipFill>
        <p:spPr>
          <a:xfrm>
            <a:off x="185229" y="3390900"/>
            <a:ext cx="3472371" cy="2324100"/>
          </a:xfrm>
          <a:prstGeom prst="rect">
            <a:avLst/>
          </a:prstGeom>
        </p:spPr>
      </p:pic>
      <p:pic>
        <p:nvPicPr>
          <p:cNvPr id="9" name="Picture 8" descr="DSC_0008_2_2.JPG"/>
          <p:cNvPicPr>
            <a:picLocks noChangeAspect="1"/>
          </p:cNvPicPr>
          <p:nvPr/>
        </p:nvPicPr>
        <p:blipFill>
          <a:blip r:embed="rId6"/>
          <a:stretch>
            <a:fillRect/>
          </a:stretch>
        </p:blipFill>
        <p:spPr>
          <a:xfrm>
            <a:off x="0" y="0"/>
            <a:ext cx="2819400" cy="18879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extBox 14"/>
          <p:cNvSpPr txBox="1"/>
          <p:nvPr/>
        </p:nvSpPr>
        <p:spPr>
          <a:xfrm>
            <a:off x="0" y="0"/>
            <a:ext cx="9144000" cy="1569660"/>
          </a:xfrm>
          <a:prstGeom prst="rect">
            <a:avLst/>
          </a:prstGeom>
          <a:noFill/>
        </p:spPr>
        <p:txBody>
          <a:bodyPr wrap="square" rtlCol="0">
            <a:spAutoFit/>
          </a:bodyPr>
          <a:lstStyle/>
          <a:p>
            <a:pPr marL="265113" indent="-265113">
              <a:buFont typeface="Arial"/>
              <a:buChar char="•"/>
            </a:pPr>
            <a:r>
              <a:rPr lang="en-US" sz="2400" spc="120" dirty="0" smtClean="0">
                <a:solidFill>
                  <a:schemeClr val="bg1"/>
                </a:solidFill>
                <a:latin typeface="Times New Roman"/>
                <a:cs typeface="Times New Roman"/>
              </a:rPr>
              <a:t>Worship is more than a song</a:t>
            </a:r>
          </a:p>
          <a:p>
            <a:pPr marL="265113" indent="-265113">
              <a:buFont typeface="Arial"/>
              <a:buChar char="•"/>
            </a:pPr>
            <a:r>
              <a:rPr lang="en-US" sz="2400" spc="120" dirty="0" smtClean="0">
                <a:solidFill>
                  <a:schemeClr val="bg1"/>
                </a:solidFill>
                <a:latin typeface="Times New Roman"/>
                <a:cs typeface="Times New Roman"/>
              </a:rPr>
              <a:t>True worship begins with Jesus</a:t>
            </a:r>
            <a:br>
              <a:rPr lang="en-US" sz="2400" spc="120" dirty="0" smtClean="0">
                <a:solidFill>
                  <a:schemeClr val="bg1"/>
                </a:solidFill>
                <a:latin typeface="Times New Roman"/>
                <a:cs typeface="Times New Roman"/>
              </a:rPr>
            </a:br>
            <a:r>
              <a:rPr lang="en-US" sz="2400" spc="120" dirty="0" smtClean="0">
                <a:solidFill>
                  <a:schemeClr val="bg1"/>
                </a:solidFill>
                <a:latin typeface="Times New Roman"/>
                <a:cs typeface="Times New Roman"/>
              </a:rPr>
              <a:t>Christ and the One True God</a:t>
            </a:r>
          </a:p>
          <a:p>
            <a:pPr marL="265113" indent="-265113">
              <a:buFont typeface="Arial"/>
              <a:buChar char="•"/>
            </a:pPr>
            <a:r>
              <a:rPr lang="en-US" sz="2400" spc="120" dirty="0" smtClean="0">
                <a:solidFill>
                  <a:schemeClr val="bg1"/>
                </a:solidFill>
                <a:latin typeface="Times New Roman"/>
                <a:cs typeface="Times New Roman"/>
              </a:rPr>
              <a:t>Don’t be false in our worship</a:t>
            </a:r>
            <a:r>
              <a:rPr lang="en-US" sz="2400" spc="120" dirty="0" smtClean="0">
                <a:solidFill>
                  <a:schemeClr val="bg1"/>
                </a:solidFill>
                <a:latin typeface="Times New Roman"/>
                <a:cs typeface="Times New Roman"/>
              </a:rPr>
              <a:t> </a:t>
            </a:r>
            <a:r>
              <a:rPr lang="en-US" sz="2000" spc="120" dirty="0" smtClean="0">
                <a:solidFill>
                  <a:schemeClr val="bg1"/>
                </a:solidFill>
                <a:latin typeface="Times New Roman"/>
                <a:cs typeface="Times New Roman"/>
              </a:rPr>
              <a:t>(be real with God)</a:t>
            </a:r>
            <a:endParaRPr lang="en-US" sz="2000" spc="120" dirty="0" smtClean="0">
              <a:solidFill>
                <a:schemeClr val="bg1"/>
              </a:solidFill>
              <a:latin typeface="Times New Roman"/>
              <a:cs typeface="Times New Roman"/>
            </a:endParaRPr>
          </a:p>
        </p:txBody>
      </p:sp>
      <p:sp>
        <p:nvSpPr>
          <p:cNvPr id="37" name="TextBox 36"/>
          <p:cNvSpPr txBox="1"/>
          <p:nvPr/>
        </p:nvSpPr>
        <p:spPr>
          <a:xfrm>
            <a:off x="76200" y="4000500"/>
            <a:ext cx="8915400" cy="830997"/>
          </a:xfrm>
          <a:prstGeom prst="rect">
            <a:avLst/>
          </a:prstGeom>
          <a:noFill/>
          <a:ln w="22225">
            <a:solidFill>
              <a:srgbClr val="FFFF00"/>
            </a:solidFill>
          </a:ln>
        </p:spPr>
        <p:txBody>
          <a:bodyPr wrap="square" rtlCol="0">
            <a:spAutoFit/>
          </a:bodyPr>
          <a:lstStyle/>
          <a:p>
            <a:pPr marL="265113" indent="-265113"/>
            <a:r>
              <a:rPr lang="en-US" sz="2400" spc="120" dirty="0" smtClean="0">
                <a:solidFill>
                  <a:srgbClr val="FFFF00"/>
                </a:solidFill>
                <a:latin typeface="Times New Roman"/>
                <a:cs typeface="Times New Roman"/>
              </a:rPr>
              <a:t>the fallen world  =  false worship and a corrupt mind (Rom 1)</a:t>
            </a:r>
          </a:p>
          <a:p>
            <a:pPr marL="265113" indent="-265113"/>
            <a:r>
              <a:rPr lang="en-US" sz="2400" spc="120" dirty="0" smtClean="0">
                <a:solidFill>
                  <a:srgbClr val="FFFF00"/>
                </a:solidFill>
                <a:latin typeface="Times New Roman"/>
                <a:cs typeface="Times New Roman"/>
              </a:rPr>
              <a:t>In Christ  =  true/proper/spiritual worship and a renewed mind</a:t>
            </a:r>
            <a:endParaRPr lang="en-US" sz="2400" spc="120" dirty="0" smtClean="0">
              <a:solidFill>
                <a:srgbClr val="FFFF00"/>
              </a:solidFill>
              <a:latin typeface="Times New Roman"/>
              <a:cs typeface="Times New Roman"/>
            </a:endParaRPr>
          </a:p>
        </p:txBody>
      </p:sp>
      <p:sp>
        <p:nvSpPr>
          <p:cNvPr id="12" name="Rectangle 11"/>
          <p:cNvSpPr/>
          <p:nvPr/>
        </p:nvSpPr>
        <p:spPr>
          <a:xfrm>
            <a:off x="4800600" y="0"/>
            <a:ext cx="4343400" cy="1200329"/>
          </a:xfrm>
          <a:prstGeom prst="rect">
            <a:avLst/>
          </a:prstGeom>
          <a:ln>
            <a:solidFill>
              <a:schemeClr val="bg1"/>
            </a:solidFill>
          </a:ln>
        </p:spPr>
        <p:txBody>
          <a:bodyPr wrap="square">
            <a:spAutoFit/>
          </a:bodyPr>
          <a:lstStyle/>
          <a:p>
            <a:r>
              <a:rPr lang="en-AU" dirty="0" smtClean="0">
                <a:solidFill>
                  <a:srgbClr val="FFFFFF"/>
                </a:solidFill>
                <a:latin typeface="Comic Sans MS"/>
                <a:ea typeface="Cambria"/>
                <a:cs typeface="Times New Roman"/>
              </a:rPr>
              <a:t>John 4:</a:t>
            </a:r>
            <a:r>
              <a:rPr lang="en-AU" b="1" baseline="30000" dirty="0" smtClean="0">
                <a:solidFill>
                  <a:srgbClr val="FFFFFF"/>
                </a:solidFill>
                <a:latin typeface="Comic Sans MS"/>
                <a:ea typeface="Cambria"/>
                <a:cs typeface="Times New Roman"/>
              </a:rPr>
              <a:t>23 </a:t>
            </a:r>
            <a:r>
              <a:rPr lang="en-AU" dirty="0" smtClean="0">
                <a:solidFill>
                  <a:srgbClr val="FFFFFF"/>
                </a:solidFill>
                <a:latin typeface="Comic Sans MS"/>
                <a:ea typeface="Cambria"/>
                <a:cs typeface="Times New Roman"/>
              </a:rPr>
              <a:t>… the hour is coming, and is now here, when the true worshipers will worship the Father in </a:t>
            </a:r>
            <a:r>
              <a:rPr lang="en-AU" u="sng" dirty="0" smtClean="0">
                <a:solidFill>
                  <a:srgbClr val="FFFFFF"/>
                </a:solidFill>
                <a:latin typeface="Comic Sans MS"/>
                <a:ea typeface="Cambria"/>
                <a:cs typeface="Times New Roman"/>
              </a:rPr>
              <a:t>spirit and truth</a:t>
            </a:r>
            <a:r>
              <a:rPr lang="en-AU" dirty="0" smtClean="0">
                <a:solidFill>
                  <a:srgbClr val="FFFFFF"/>
                </a:solidFill>
                <a:latin typeface="Comic Sans MS"/>
                <a:ea typeface="Cambria"/>
                <a:cs typeface="Times New Roman"/>
              </a:rPr>
              <a:t>, … </a:t>
            </a:r>
            <a:endParaRPr lang="en-US" dirty="0">
              <a:solidFill>
                <a:srgbClr val="FFFFFF"/>
              </a:solidFill>
            </a:endParaRPr>
          </a:p>
        </p:txBody>
      </p:sp>
      <p:sp>
        <p:nvSpPr>
          <p:cNvPr id="6" name="Rectangle 5"/>
          <p:cNvSpPr/>
          <p:nvPr/>
        </p:nvSpPr>
        <p:spPr>
          <a:xfrm>
            <a:off x="0" y="1562100"/>
            <a:ext cx="9144000" cy="769441"/>
          </a:xfrm>
          <a:prstGeom prst="rect">
            <a:avLst/>
          </a:prstGeom>
        </p:spPr>
        <p:txBody>
          <a:bodyPr wrap="square">
            <a:spAutoFit/>
          </a:bodyPr>
          <a:lstStyle/>
          <a:p>
            <a:r>
              <a:rPr lang="en-AU" sz="2200" dirty="0" smtClean="0">
                <a:solidFill>
                  <a:srgbClr val="FFFF00"/>
                </a:solidFill>
                <a:latin typeface="Comic Sans MS"/>
                <a:cs typeface="Comic Sans MS"/>
              </a:rPr>
              <a:t>I appeal to you…,  to present your bodies as a living sacrifice, holy and acceptable to God, </a:t>
            </a:r>
            <a:r>
              <a:rPr lang="en-AU" sz="2200" u="sng" dirty="0" smtClean="0">
                <a:solidFill>
                  <a:srgbClr val="FFFF00"/>
                </a:solidFill>
                <a:latin typeface="Comic Sans MS"/>
                <a:cs typeface="Comic Sans MS"/>
              </a:rPr>
              <a:t>which is your spiritual worship.</a:t>
            </a:r>
            <a:r>
              <a:rPr lang="en-US" sz="2200" dirty="0" smtClean="0">
                <a:solidFill>
                  <a:srgbClr val="FFFF00"/>
                </a:solidFill>
                <a:latin typeface="Comic Sans MS"/>
                <a:cs typeface="Comic Sans MS"/>
              </a:rPr>
              <a:t> </a:t>
            </a:r>
            <a:endParaRPr lang="en-US" sz="2200" dirty="0">
              <a:solidFill>
                <a:srgbClr val="FFFF00"/>
              </a:solidFill>
              <a:latin typeface="Comic Sans MS"/>
              <a:cs typeface="Comic Sans MS"/>
            </a:endParaRPr>
          </a:p>
        </p:txBody>
      </p:sp>
      <p:sp>
        <p:nvSpPr>
          <p:cNvPr id="7" name="Rectangle 6"/>
          <p:cNvSpPr/>
          <p:nvPr/>
        </p:nvSpPr>
        <p:spPr>
          <a:xfrm>
            <a:off x="76200" y="2247900"/>
            <a:ext cx="5638800" cy="1754327"/>
          </a:xfrm>
          <a:prstGeom prst="rect">
            <a:avLst/>
          </a:prstGeom>
        </p:spPr>
        <p:txBody>
          <a:bodyPr wrap="square">
            <a:spAutoFit/>
          </a:bodyPr>
          <a:lstStyle/>
          <a:p>
            <a:pPr marL="266700" lvl="0" indent="-266700">
              <a:buFont typeface="Arial"/>
              <a:buChar char="•"/>
              <a:tabLst>
                <a:tab pos="449263" algn="l"/>
              </a:tabLst>
            </a:pPr>
            <a:r>
              <a:rPr lang="en-AU" dirty="0" smtClean="0">
                <a:solidFill>
                  <a:schemeClr val="bg1"/>
                </a:solidFill>
              </a:rPr>
              <a:t>ESV	which </a:t>
            </a:r>
            <a:r>
              <a:rPr lang="en-AU" dirty="0" smtClean="0">
                <a:solidFill>
                  <a:schemeClr val="bg1"/>
                </a:solidFill>
              </a:rPr>
              <a:t>is your </a:t>
            </a:r>
            <a:r>
              <a:rPr lang="en-AU" dirty="0" smtClean="0">
                <a:solidFill>
                  <a:srgbClr val="FFFF00"/>
                </a:solidFill>
              </a:rPr>
              <a:t>spiritual worship</a:t>
            </a:r>
            <a:r>
              <a:rPr lang="en-AU" dirty="0" smtClean="0">
                <a:solidFill>
                  <a:schemeClr val="bg1"/>
                </a:solidFill>
              </a:rPr>
              <a:t>.</a:t>
            </a:r>
            <a:endParaRPr lang="en-US" dirty="0" smtClean="0">
              <a:solidFill>
                <a:schemeClr val="bg1"/>
              </a:solidFill>
            </a:endParaRPr>
          </a:p>
          <a:p>
            <a:pPr marL="266700" lvl="0" indent="-266700">
              <a:buFont typeface="Arial"/>
              <a:buChar char="•"/>
              <a:tabLst>
                <a:tab pos="449263" algn="l"/>
              </a:tabLst>
            </a:pPr>
            <a:r>
              <a:rPr lang="en-AU" dirty="0" smtClean="0">
                <a:solidFill>
                  <a:schemeClr val="bg1"/>
                </a:solidFill>
              </a:rPr>
              <a:t>KJV</a:t>
            </a:r>
            <a:r>
              <a:rPr lang="en-AU" dirty="0" smtClean="0">
                <a:solidFill>
                  <a:schemeClr val="bg1"/>
                </a:solidFill>
              </a:rPr>
              <a:t> 	</a:t>
            </a:r>
            <a:r>
              <a:rPr lang="en-AU" i="1" dirty="0" smtClean="0">
                <a:solidFill>
                  <a:schemeClr val="bg1"/>
                </a:solidFill>
              </a:rPr>
              <a:t>which </a:t>
            </a:r>
            <a:r>
              <a:rPr lang="en-AU" i="1" dirty="0" smtClean="0">
                <a:solidFill>
                  <a:schemeClr val="bg1"/>
                </a:solidFill>
              </a:rPr>
              <a:t>is </a:t>
            </a:r>
            <a:r>
              <a:rPr lang="en-AU" dirty="0" smtClean="0">
                <a:solidFill>
                  <a:schemeClr val="bg1"/>
                </a:solidFill>
              </a:rPr>
              <a:t>your </a:t>
            </a:r>
            <a:r>
              <a:rPr lang="en-AU" dirty="0" smtClean="0">
                <a:solidFill>
                  <a:srgbClr val="FFFF00"/>
                </a:solidFill>
              </a:rPr>
              <a:t>reasonable service</a:t>
            </a:r>
            <a:r>
              <a:rPr lang="en-AU" dirty="0" smtClean="0">
                <a:solidFill>
                  <a:schemeClr val="bg1"/>
                </a:solidFill>
              </a:rPr>
              <a:t>.</a:t>
            </a:r>
            <a:endParaRPr lang="en-US" dirty="0" smtClean="0">
              <a:solidFill>
                <a:schemeClr val="bg1"/>
              </a:solidFill>
            </a:endParaRPr>
          </a:p>
          <a:p>
            <a:pPr marL="266700" lvl="0" indent="-266700">
              <a:buFont typeface="Arial"/>
              <a:buChar char="•"/>
              <a:tabLst>
                <a:tab pos="449263" algn="l"/>
              </a:tabLst>
            </a:pPr>
            <a:r>
              <a:rPr lang="en-AU" dirty="0" smtClean="0">
                <a:solidFill>
                  <a:schemeClr val="bg1"/>
                </a:solidFill>
              </a:rPr>
              <a:t>YLT	your </a:t>
            </a:r>
            <a:r>
              <a:rPr lang="en-AU" dirty="0" smtClean="0">
                <a:solidFill>
                  <a:srgbClr val="FFFF00"/>
                </a:solidFill>
              </a:rPr>
              <a:t>intelligent service</a:t>
            </a:r>
            <a:r>
              <a:rPr lang="en-AU" dirty="0" smtClean="0">
                <a:solidFill>
                  <a:schemeClr val="bg1"/>
                </a:solidFill>
              </a:rPr>
              <a:t>;</a:t>
            </a:r>
            <a:endParaRPr lang="en-US" dirty="0" smtClean="0">
              <a:solidFill>
                <a:schemeClr val="bg1"/>
              </a:solidFill>
            </a:endParaRPr>
          </a:p>
          <a:p>
            <a:pPr marL="266700" lvl="0" indent="-266700">
              <a:buFont typeface="Arial"/>
              <a:buChar char="•"/>
              <a:tabLst>
                <a:tab pos="449263" algn="l"/>
              </a:tabLst>
            </a:pPr>
            <a:r>
              <a:rPr lang="en-AU" dirty="0" smtClean="0">
                <a:solidFill>
                  <a:schemeClr val="bg1"/>
                </a:solidFill>
              </a:rPr>
              <a:t>NIV	this </a:t>
            </a:r>
            <a:r>
              <a:rPr lang="en-AU" dirty="0" smtClean="0">
                <a:solidFill>
                  <a:schemeClr val="bg1"/>
                </a:solidFill>
              </a:rPr>
              <a:t>is your </a:t>
            </a:r>
            <a:r>
              <a:rPr lang="en-AU" dirty="0" smtClean="0">
                <a:solidFill>
                  <a:srgbClr val="FFFF00"/>
                </a:solidFill>
              </a:rPr>
              <a:t>spiritual act of worship</a:t>
            </a:r>
            <a:r>
              <a:rPr lang="en-AU" dirty="0" smtClean="0">
                <a:solidFill>
                  <a:schemeClr val="bg1"/>
                </a:solidFill>
              </a:rPr>
              <a:t>.</a:t>
            </a:r>
          </a:p>
          <a:p>
            <a:pPr marL="723900" lvl="2" indent="-266700">
              <a:tabLst>
                <a:tab pos="449263" algn="l"/>
              </a:tabLst>
            </a:pPr>
            <a:r>
              <a:rPr lang="en-AU" dirty="0" smtClean="0">
                <a:solidFill>
                  <a:schemeClr val="bg1"/>
                </a:solidFill>
              </a:rPr>
              <a:t>footnote</a:t>
            </a:r>
            <a:r>
              <a:rPr lang="en-AU" dirty="0" smtClean="0">
                <a:solidFill>
                  <a:schemeClr val="bg1"/>
                </a:solidFill>
              </a:rPr>
              <a:t>:</a:t>
            </a:r>
            <a:r>
              <a:rPr lang="en-AU" dirty="0" smtClean="0">
                <a:solidFill>
                  <a:schemeClr val="bg1"/>
                </a:solidFill>
              </a:rPr>
              <a:t>  this </a:t>
            </a:r>
            <a:r>
              <a:rPr lang="en-AU" dirty="0" smtClean="0">
                <a:solidFill>
                  <a:schemeClr val="bg1"/>
                </a:solidFill>
              </a:rPr>
              <a:t>is your </a:t>
            </a:r>
            <a:r>
              <a:rPr lang="en-AU" dirty="0" smtClean="0">
                <a:solidFill>
                  <a:srgbClr val="FFFF00"/>
                </a:solidFill>
              </a:rPr>
              <a:t>reasonable act of </a:t>
            </a:r>
            <a:r>
              <a:rPr lang="en-AU" dirty="0" smtClean="0">
                <a:solidFill>
                  <a:srgbClr val="FFFF00"/>
                </a:solidFill>
              </a:rPr>
              <a:t>worship</a:t>
            </a:r>
            <a:endParaRPr lang="en-US" dirty="0" smtClean="0">
              <a:solidFill>
                <a:schemeClr val="bg1"/>
              </a:solidFill>
            </a:endParaRPr>
          </a:p>
          <a:p>
            <a:pPr marL="266700" lvl="0" indent="-266700">
              <a:buFont typeface="Arial"/>
              <a:buChar char="•"/>
              <a:tabLst>
                <a:tab pos="449263" algn="l"/>
              </a:tabLst>
            </a:pPr>
            <a:r>
              <a:rPr lang="en-AU" dirty="0" smtClean="0">
                <a:solidFill>
                  <a:schemeClr val="bg1"/>
                </a:solidFill>
              </a:rPr>
              <a:t>new NIV:  this </a:t>
            </a:r>
            <a:r>
              <a:rPr lang="en-AU" dirty="0" smtClean="0">
                <a:solidFill>
                  <a:schemeClr val="bg1"/>
                </a:solidFill>
              </a:rPr>
              <a:t>is your </a:t>
            </a:r>
            <a:r>
              <a:rPr lang="en-AU" dirty="0" smtClean="0">
                <a:solidFill>
                  <a:srgbClr val="FFFF00"/>
                </a:solidFill>
              </a:rPr>
              <a:t>true and proper worship</a:t>
            </a:r>
            <a:endParaRPr lang="en-US" dirty="0">
              <a:solidFill>
                <a:srgbClr val="FFFF00"/>
              </a:solidFill>
            </a:endParaRPr>
          </a:p>
        </p:txBody>
      </p:sp>
      <p:sp>
        <p:nvSpPr>
          <p:cNvPr id="8" name="TextBox 7"/>
          <p:cNvSpPr txBox="1"/>
          <p:nvPr/>
        </p:nvSpPr>
        <p:spPr>
          <a:xfrm>
            <a:off x="6324600" y="2400300"/>
            <a:ext cx="2667000" cy="1323439"/>
          </a:xfrm>
          <a:prstGeom prst="rect">
            <a:avLst/>
          </a:prstGeom>
          <a:noFill/>
          <a:ln>
            <a:solidFill>
              <a:schemeClr val="bg1"/>
            </a:solidFill>
          </a:ln>
        </p:spPr>
        <p:txBody>
          <a:bodyPr wrap="square" rtlCol="0">
            <a:spAutoFit/>
          </a:bodyPr>
          <a:lstStyle/>
          <a:p>
            <a:r>
              <a:rPr lang="en-AU" sz="2000" dirty="0" err="1" smtClean="0">
                <a:solidFill>
                  <a:schemeClr val="bg1"/>
                </a:solidFill>
              </a:rPr>
              <a:t>λογικὴν</a:t>
            </a:r>
            <a:r>
              <a:rPr lang="en-AU" sz="2000" dirty="0" smtClean="0">
                <a:solidFill>
                  <a:schemeClr val="bg1"/>
                </a:solidFill>
              </a:rPr>
              <a:t> (</a:t>
            </a:r>
            <a:r>
              <a:rPr lang="en-AU" sz="2000" dirty="0" err="1" smtClean="0">
                <a:solidFill>
                  <a:schemeClr val="bg1"/>
                </a:solidFill>
              </a:rPr>
              <a:t>logikēn</a:t>
            </a:r>
            <a:r>
              <a:rPr lang="en-AU" sz="2000" dirty="0" smtClean="0">
                <a:solidFill>
                  <a:schemeClr val="bg1"/>
                </a:solidFill>
              </a:rPr>
              <a:t>)</a:t>
            </a:r>
          </a:p>
          <a:p>
            <a:r>
              <a:rPr lang="en-AU" sz="2000" dirty="0" smtClean="0">
                <a:solidFill>
                  <a:schemeClr val="bg1"/>
                </a:solidFill>
              </a:rPr>
              <a:t>Intellectual;  rational;  reasonable;  true;  proper;  Spiritual </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7" grpId="0" animBg="1"/>
      <p:bldP spid="12" grpId="0" animBg="1"/>
      <p:bldP spid="6" grpId="0"/>
      <p:bldP spid="7" grpId="0"/>
      <p:bldP spid="8"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492271"/>
          </a:xfrm>
          <a:prstGeom prst="rect">
            <a:avLst/>
          </a:prstGeom>
          <a:noFill/>
          <a:ln w="9525">
            <a:noFill/>
            <a:miter lim="800000"/>
            <a:headEnd/>
            <a:tailEnd/>
          </a:ln>
        </p:spPr>
        <p:txBody>
          <a:bodyPr wrap="square">
            <a:prstTxWarp prst="textNoShape">
              <a:avLst/>
            </a:prstTxWarp>
            <a:spAutoFit/>
          </a:bodyPr>
          <a:lstStyle/>
          <a:p>
            <a:pPr>
              <a:lnSpc>
                <a:spcPct val="115000"/>
              </a:lnSpc>
              <a:spcAft>
                <a:spcPts val="0"/>
              </a:spcAft>
            </a:pPr>
            <a:r>
              <a:rPr lang="en-US" sz="2200" dirty="0" smtClean="0">
                <a:solidFill>
                  <a:srgbClr val="FFFFFF"/>
                </a:solidFill>
                <a:latin typeface="Comic Sans MS"/>
                <a:ea typeface="Cambria"/>
                <a:cs typeface="Comic Sans MS"/>
              </a:rPr>
              <a:t>Isaiah 1:13–</a:t>
            </a:r>
            <a:r>
              <a:rPr lang="en-US" sz="2200" dirty="0" smtClean="0">
                <a:solidFill>
                  <a:srgbClr val="FFFFFF"/>
                </a:solidFill>
                <a:latin typeface="Comic Sans MS"/>
                <a:ea typeface="Cambria"/>
                <a:cs typeface="Comic Sans MS"/>
              </a:rPr>
              <a:t>20</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a:t>
            </a:r>
            <a:r>
              <a:rPr lang="en-US" sz="2200" b="1" baseline="30000" dirty="0" smtClean="0">
                <a:solidFill>
                  <a:srgbClr val="FFFFFF"/>
                </a:solidFill>
                <a:latin typeface="Comic Sans MS"/>
                <a:ea typeface="Cambria"/>
                <a:cs typeface="Comic Sans MS"/>
              </a:rPr>
              <a:t>13 </a:t>
            </a:r>
            <a:r>
              <a:rPr lang="en-US" sz="2200" dirty="0" smtClean="0">
                <a:solidFill>
                  <a:srgbClr val="FFFFFF"/>
                </a:solidFill>
                <a:latin typeface="Comic Sans MS"/>
                <a:ea typeface="Cambria"/>
                <a:cs typeface="Comic Sans MS"/>
              </a:rPr>
              <a:t>	Bring no more vain offerings;</a:t>
            </a:r>
            <a:r>
              <a:rPr lang="en-US" sz="2200" dirty="0" smtClean="0">
                <a:solidFill>
                  <a:srgbClr val="FFFFFF"/>
                </a:solidFill>
                <a:latin typeface="Comic Sans MS"/>
                <a:ea typeface="Cambria"/>
                <a:cs typeface="Comic Sans MS"/>
              </a:rPr>
              <a:t>    incense </a:t>
            </a:r>
            <a:r>
              <a:rPr lang="en-US" sz="2200" dirty="0" smtClean="0">
                <a:solidFill>
                  <a:srgbClr val="FFFFFF"/>
                </a:solidFill>
                <a:latin typeface="Comic Sans MS"/>
                <a:ea typeface="Cambria"/>
                <a:cs typeface="Comic Sans MS"/>
              </a:rPr>
              <a:t>is an abomination to me.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New moon and Sabbath and the calling of convocations— </a:t>
            </a:r>
          </a:p>
          <a:p>
            <a:pPr marL="609600" indent="-203200">
              <a:lnSpc>
                <a:spcPct val="115000"/>
              </a:lnSpc>
              <a:spcAft>
                <a:spcPts val="0"/>
              </a:spcAft>
            </a:pPr>
            <a:r>
              <a:rPr lang="en-US" sz="2200" dirty="0" smtClean="0">
                <a:solidFill>
                  <a:srgbClr val="FFFFFF"/>
                </a:solidFill>
                <a:latin typeface="Comic Sans MS"/>
                <a:ea typeface="Cambria"/>
                <a:cs typeface="Comic Sans MS"/>
              </a:rPr>
              <a:t>I cannot endure iniquity and solemn assembly.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a:t>
            </a:r>
            <a:r>
              <a:rPr lang="en-US" sz="2200" b="1" baseline="30000" dirty="0" smtClean="0">
                <a:solidFill>
                  <a:srgbClr val="FFFFFF"/>
                </a:solidFill>
                <a:latin typeface="Comic Sans MS"/>
                <a:ea typeface="Cambria"/>
                <a:cs typeface="Comic Sans MS"/>
              </a:rPr>
              <a:t>14 </a:t>
            </a:r>
            <a:r>
              <a:rPr lang="en-US" sz="2200" dirty="0" smtClean="0">
                <a:solidFill>
                  <a:srgbClr val="FFFFFF"/>
                </a:solidFill>
                <a:latin typeface="Comic Sans MS"/>
                <a:ea typeface="Cambria"/>
                <a:cs typeface="Comic Sans MS"/>
              </a:rPr>
              <a:t>	Your new moons and your appointed feasts</a:t>
            </a:r>
            <a:r>
              <a:rPr lang="en-US" sz="2200" dirty="0" smtClean="0">
                <a:solidFill>
                  <a:srgbClr val="FFFFFF"/>
                </a:solidFill>
                <a:latin typeface="Comic Sans MS"/>
                <a:ea typeface="Cambria"/>
                <a:cs typeface="Comic Sans MS"/>
              </a:rPr>
              <a:t>   my </a:t>
            </a:r>
            <a:r>
              <a:rPr lang="en-US" sz="2200" dirty="0" smtClean="0">
                <a:solidFill>
                  <a:srgbClr val="FFFFFF"/>
                </a:solidFill>
                <a:latin typeface="Comic Sans MS"/>
                <a:ea typeface="Cambria"/>
                <a:cs typeface="Comic Sans MS"/>
              </a:rPr>
              <a:t>soul hates;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they have become a burden to me; </a:t>
            </a:r>
          </a:p>
          <a:p>
            <a:pPr marL="609600" indent="-203200">
              <a:lnSpc>
                <a:spcPct val="115000"/>
              </a:lnSpc>
              <a:spcAft>
                <a:spcPts val="0"/>
              </a:spcAft>
            </a:pPr>
            <a:r>
              <a:rPr lang="en-US" sz="2200" dirty="0" smtClean="0">
                <a:solidFill>
                  <a:srgbClr val="FFFFFF"/>
                </a:solidFill>
                <a:latin typeface="Comic Sans MS"/>
                <a:ea typeface="Cambria"/>
                <a:cs typeface="Comic Sans MS"/>
              </a:rPr>
              <a:t>I am weary of bearing them.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a:t>
            </a:r>
            <a:r>
              <a:rPr lang="en-US" sz="2200" b="1" baseline="30000" dirty="0" smtClean="0">
                <a:solidFill>
                  <a:srgbClr val="FFFFFF"/>
                </a:solidFill>
                <a:latin typeface="Comic Sans MS"/>
                <a:ea typeface="Cambria"/>
                <a:cs typeface="Comic Sans MS"/>
              </a:rPr>
              <a:t>15 </a:t>
            </a:r>
            <a:r>
              <a:rPr lang="en-US" sz="2200" dirty="0" smtClean="0">
                <a:solidFill>
                  <a:srgbClr val="FFFFFF"/>
                </a:solidFill>
                <a:latin typeface="Comic Sans MS"/>
                <a:ea typeface="Cambria"/>
                <a:cs typeface="Comic Sans MS"/>
              </a:rPr>
              <a:t>	When you spread out your hands,</a:t>
            </a:r>
            <a:r>
              <a:rPr lang="en-US" sz="2200" dirty="0" smtClean="0">
                <a:solidFill>
                  <a:srgbClr val="FFFFFF"/>
                </a:solidFill>
                <a:latin typeface="Comic Sans MS"/>
                <a:ea typeface="Cambria"/>
                <a:cs typeface="Comic Sans MS"/>
              </a:rPr>
              <a:t>   I </a:t>
            </a:r>
            <a:r>
              <a:rPr lang="en-US" sz="2200" dirty="0" smtClean="0">
                <a:solidFill>
                  <a:srgbClr val="FFFFFF"/>
                </a:solidFill>
                <a:latin typeface="Comic Sans MS"/>
                <a:ea typeface="Cambria"/>
                <a:cs typeface="Comic Sans MS"/>
              </a:rPr>
              <a:t>will hide my eyes from you;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even though you make many prayers, </a:t>
            </a:r>
          </a:p>
          <a:p>
            <a:pPr marL="609600" indent="-203200">
              <a:lnSpc>
                <a:spcPct val="115000"/>
              </a:lnSpc>
              <a:spcAft>
                <a:spcPts val="0"/>
              </a:spcAft>
            </a:pPr>
            <a:r>
              <a:rPr lang="en-US" sz="2200" dirty="0" smtClean="0">
                <a:solidFill>
                  <a:srgbClr val="FFFFFF"/>
                </a:solidFill>
                <a:latin typeface="Comic Sans MS"/>
                <a:ea typeface="Cambria"/>
                <a:cs typeface="Comic Sans MS"/>
              </a:rPr>
              <a:t>I will not listen; </a:t>
            </a:r>
          </a:p>
          <a:p>
            <a:pPr marL="609600" indent="-203200">
              <a:lnSpc>
                <a:spcPct val="115000"/>
              </a:lnSpc>
              <a:spcAft>
                <a:spcPts val="0"/>
              </a:spcAft>
            </a:pPr>
            <a:r>
              <a:rPr lang="en-US" sz="2200" dirty="0" smtClean="0">
                <a:solidFill>
                  <a:srgbClr val="FFFFFF"/>
                </a:solidFill>
                <a:latin typeface="Comic Sans MS"/>
                <a:ea typeface="Cambria"/>
                <a:cs typeface="Comic Sans MS"/>
              </a:rPr>
              <a:t>your hands are full of blood.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a:t>
            </a:r>
            <a:r>
              <a:rPr lang="en-US" sz="2200" b="1" baseline="30000" dirty="0" smtClean="0">
                <a:solidFill>
                  <a:srgbClr val="FFFFFF"/>
                </a:solidFill>
                <a:latin typeface="Comic Sans MS"/>
                <a:ea typeface="Cambria"/>
                <a:cs typeface="Comic Sans MS"/>
              </a:rPr>
              <a:t>16 </a:t>
            </a:r>
            <a:r>
              <a:rPr lang="en-US" sz="2200" dirty="0" smtClean="0">
                <a:solidFill>
                  <a:srgbClr val="FFFFFF"/>
                </a:solidFill>
                <a:latin typeface="Comic Sans MS"/>
                <a:ea typeface="Cambria"/>
                <a:cs typeface="Comic Sans MS"/>
              </a:rPr>
              <a:t>	Wash yourselves; make yourselves clean; </a:t>
            </a:r>
          </a:p>
          <a:p>
            <a:pPr marL="609600" indent="-203200">
              <a:lnSpc>
                <a:spcPct val="115000"/>
              </a:lnSpc>
              <a:spcAft>
                <a:spcPts val="0"/>
              </a:spcAft>
            </a:pPr>
            <a:r>
              <a:rPr lang="en-US" sz="2200" dirty="0" smtClean="0">
                <a:solidFill>
                  <a:srgbClr val="FFFFFF"/>
                </a:solidFill>
                <a:latin typeface="Comic Sans MS"/>
                <a:ea typeface="Cambria"/>
                <a:cs typeface="Comic Sans MS"/>
              </a:rPr>
              <a:t>remove the evil of your deeds from before my eyes; </a:t>
            </a:r>
          </a:p>
          <a:p>
            <a:r>
              <a:rPr lang="en-US" sz="2200" dirty="0" smtClean="0">
                <a:solidFill>
                  <a:srgbClr val="FFFFFF"/>
                </a:solidFill>
                <a:latin typeface="Comic Sans MS"/>
                <a:ea typeface="Cambria"/>
                <a:cs typeface="Comic Sans MS"/>
              </a:rPr>
              <a:t>		cease to do evil, </a:t>
            </a:r>
            <a:endParaRPr lang="en-US" sz="2200" dirty="0">
              <a:solidFill>
                <a:srgbClr val="FFFFFF"/>
              </a:solidFill>
              <a:latin typeface="Comic Sans MS"/>
              <a:ea typeface="Cambria"/>
              <a:cs typeface="Comic Sans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102934"/>
          </a:xfrm>
          <a:prstGeom prst="rect">
            <a:avLst/>
          </a:prstGeom>
          <a:noFill/>
          <a:ln w="9525">
            <a:noFill/>
            <a:miter lim="800000"/>
            <a:headEnd/>
            <a:tailEnd/>
          </a:ln>
        </p:spPr>
        <p:txBody>
          <a:bodyPr wrap="square">
            <a:prstTxWarp prst="textNoShape">
              <a:avLst/>
            </a:prstTxWarp>
            <a:spAutoFit/>
          </a:bodyPr>
          <a:lstStyle/>
          <a:p>
            <a:pPr marL="609600" indent="-609600">
              <a:lnSpc>
                <a:spcPct val="115000"/>
              </a:lnSpc>
              <a:spcAft>
                <a:spcPts val="0"/>
              </a:spcAft>
              <a:tabLst>
                <a:tab pos="127000" algn="r"/>
                <a:tab pos="406400" algn="l"/>
              </a:tabLst>
            </a:pPr>
            <a:r>
              <a:rPr lang="en-US" sz="2200" b="1" baseline="30000" dirty="0" smtClean="0">
                <a:solidFill>
                  <a:srgbClr val="FFFFFF"/>
                </a:solidFill>
                <a:latin typeface="Comic Sans MS"/>
                <a:ea typeface="Cambria"/>
                <a:cs typeface="Comic Sans MS"/>
              </a:rPr>
              <a:t>17 </a:t>
            </a:r>
            <a:r>
              <a:rPr lang="en-US" sz="2200" dirty="0" smtClean="0">
                <a:solidFill>
                  <a:srgbClr val="FFFFFF"/>
                </a:solidFill>
                <a:latin typeface="Comic Sans MS"/>
                <a:ea typeface="Cambria"/>
                <a:cs typeface="Comic Sans MS"/>
              </a:rPr>
              <a:t>	learn to do good;</a:t>
            </a:r>
            <a:r>
              <a:rPr lang="en-US" sz="2200" dirty="0" smtClean="0">
                <a:solidFill>
                  <a:srgbClr val="FFFFFF"/>
                </a:solidFill>
                <a:latin typeface="Comic Sans MS"/>
                <a:ea typeface="Cambria"/>
                <a:cs typeface="Comic Sans MS"/>
              </a:rPr>
              <a:t>      seek </a:t>
            </a:r>
            <a:r>
              <a:rPr lang="en-US" sz="2200" dirty="0" smtClean="0">
                <a:solidFill>
                  <a:srgbClr val="FFFFFF"/>
                </a:solidFill>
                <a:latin typeface="Comic Sans MS"/>
                <a:ea typeface="Cambria"/>
                <a:cs typeface="Comic Sans MS"/>
              </a:rPr>
              <a:t>justice,</a:t>
            </a:r>
            <a:r>
              <a:rPr lang="en-US" sz="2200" dirty="0" smtClean="0">
                <a:solidFill>
                  <a:srgbClr val="FFFFFF"/>
                </a:solidFill>
                <a:latin typeface="Comic Sans MS"/>
                <a:ea typeface="Cambria"/>
                <a:cs typeface="Comic Sans MS"/>
              </a:rPr>
              <a:t>    correct </a:t>
            </a:r>
            <a:r>
              <a:rPr lang="en-US" sz="2200" dirty="0" smtClean="0">
                <a:solidFill>
                  <a:srgbClr val="FFFFFF"/>
                </a:solidFill>
                <a:latin typeface="Comic Sans MS"/>
                <a:ea typeface="Cambria"/>
                <a:cs typeface="Comic Sans MS"/>
              </a:rPr>
              <a:t>oppression;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bring justice to the fatherless, </a:t>
            </a:r>
          </a:p>
          <a:p>
            <a:pPr marL="609600" indent="-203200">
              <a:lnSpc>
                <a:spcPct val="115000"/>
              </a:lnSpc>
              <a:spcAft>
                <a:spcPts val="0"/>
              </a:spcAft>
            </a:pPr>
            <a:r>
              <a:rPr lang="en-US" sz="2200" dirty="0" smtClean="0">
                <a:solidFill>
                  <a:srgbClr val="FFFFFF"/>
                </a:solidFill>
                <a:latin typeface="Comic Sans MS"/>
                <a:ea typeface="Cambria"/>
                <a:cs typeface="Comic Sans MS"/>
              </a:rPr>
              <a:t>plead the widow’s cause.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a:t>
            </a:r>
            <a:r>
              <a:rPr lang="en-US" sz="2200" b="1" baseline="30000" dirty="0" smtClean="0">
                <a:solidFill>
                  <a:srgbClr val="FFFFFF"/>
                </a:solidFill>
                <a:latin typeface="Comic Sans MS"/>
                <a:ea typeface="Cambria"/>
                <a:cs typeface="Comic Sans MS"/>
              </a:rPr>
              <a:t>18 </a:t>
            </a:r>
            <a:r>
              <a:rPr lang="en-US" sz="2200" dirty="0" smtClean="0">
                <a:solidFill>
                  <a:srgbClr val="FFFFFF"/>
                </a:solidFill>
                <a:latin typeface="Comic Sans MS"/>
                <a:ea typeface="Cambria"/>
                <a:cs typeface="Comic Sans MS"/>
              </a:rPr>
              <a:t>	“Come now, let us reason together, says</a:t>
            </a:r>
            <a:r>
              <a:rPr lang="en-US" sz="2200" dirty="0" smtClean="0">
                <a:solidFill>
                  <a:srgbClr val="FFFFFF"/>
                </a:solidFill>
                <a:latin typeface="Comic Sans MS"/>
                <a:ea typeface="Cambria"/>
                <a:cs typeface="Comic Sans MS"/>
              </a:rPr>
              <a:t>  </a:t>
            </a:r>
            <a:r>
              <a:rPr lang="en-US" sz="2200" cap="small" dirty="0" smtClean="0">
                <a:solidFill>
                  <a:srgbClr val="FFFFFF"/>
                </a:solidFill>
                <a:latin typeface="Comic Sans MS"/>
                <a:ea typeface="Cambria"/>
                <a:cs typeface="Comic Sans MS"/>
              </a:rPr>
              <a:t>YHWH</a:t>
            </a:r>
            <a:r>
              <a:rPr lang="en-US" sz="2200" dirty="0" smtClean="0">
                <a:solidFill>
                  <a:srgbClr val="FFFFFF"/>
                </a:solidFill>
                <a:latin typeface="Comic Sans MS"/>
                <a:ea typeface="Cambria"/>
                <a:cs typeface="Comic Sans MS"/>
              </a:rPr>
              <a:t>: </a:t>
            </a:r>
            <a:endParaRPr lang="en-US" sz="2200" dirty="0" smtClean="0">
              <a:solidFill>
                <a:srgbClr val="FFFFFF"/>
              </a:solidFill>
              <a:latin typeface="Comic Sans MS"/>
              <a:ea typeface="Cambria"/>
              <a:cs typeface="Comic Sans MS"/>
            </a:endParaRP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though your sins are like scarlet, </a:t>
            </a:r>
          </a:p>
          <a:p>
            <a:pPr marL="609600" indent="-203200">
              <a:lnSpc>
                <a:spcPct val="115000"/>
              </a:lnSpc>
              <a:spcAft>
                <a:spcPts val="0"/>
              </a:spcAft>
            </a:pPr>
            <a:r>
              <a:rPr lang="en-US" sz="2200" dirty="0" smtClean="0">
                <a:solidFill>
                  <a:srgbClr val="FFFFFF"/>
                </a:solidFill>
                <a:latin typeface="Comic Sans MS"/>
                <a:ea typeface="Cambria"/>
                <a:cs typeface="Comic Sans MS"/>
              </a:rPr>
              <a:t>they shall be as white as snow;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though they are red like crimson, </a:t>
            </a:r>
          </a:p>
          <a:p>
            <a:pPr marL="609600" indent="-203200">
              <a:lnSpc>
                <a:spcPct val="115000"/>
              </a:lnSpc>
              <a:spcAft>
                <a:spcPts val="0"/>
              </a:spcAft>
            </a:pPr>
            <a:r>
              <a:rPr lang="en-US" sz="2200" dirty="0" smtClean="0">
                <a:solidFill>
                  <a:srgbClr val="FFFFFF"/>
                </a:solidFill>
                <a:latin typeface="Comic Sans MS"/>
                <a:ea typeface="Cambria"/>
                <a:cs typeface="Comic Sans MS"/>
              </a:rPr>
              <a:t>they shall become like wool.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a:t>
            </a:r>
            <a:r>
              <a:rPr lang="en-US" sz="2200" b="1" baseline="30000" dirty="0" smtClean="0">
                <a:solidFill>
                  <a:srgbClr val="FFFFFF"/>
                </a:solidFill>
                <a:latin typeface="Comic Sans MS"/>
                <a:ea typeface="Cambria"/>
                <a:cs typeface="Comic Sans MS"/>
              </a:rPr>
              <a:t>19 </a:t>
            </a:r>
            <a:r>
              <a:rPr lang="en-US" sz="2200" dirty="0" smtClean="0">
                <a:solidFill>
                  <a:srgbClr val="FFFFFF"/>
                </a:solidFill>
                <a:latin typeface="Comic Sans MS"/>
                <a:ea typeface="Cambria"/>
                <a:cs typeface="Comic Sans MS"/>
              </a:rPr>
              <a:t>	If you are willing and obedient, </a:t>
            </a:r>
          </a:p>
          <a:p>
            <a:pPr marL="609600" indent="-203200">
              <a:lnSpc>
                <a:spcPct val="115000"/>
              </a:lnSpc>
              <a:spcAft>
                <a:spcPts val="0"/>
              </a:spcAft>
            </a:pPr>
            <a:r>
              <a:rPr lang="en-US" sz="2200" dirty="0" smtClean="0">
                <a:solidFill>
                  <a:srgbClr val="FFFFFF"/>
                </a:solidFill>
                <a:latin typeface="Comic Sans MS"/>
                <a:ea typeface="Cambria"/>
                <a:cs typeface="Comic Sans MS"/>
              </a:rPr>
              <a:t>you shall eat the good of the land; </a:t>
            </a:r>
          </a:p>
          <a:p>
            <a:pPr marL="609600" indent="-609600">
              <a:lnSpc>
                <a:spcPct val="115000"/>
              </a:lnSpc>
              <a:spcAft>
                <a:spcPts val="0"/>
              </a:spcAft>
              <a:tabLst>
                <a:tab pos="127000" algn="r"/>
                <a:tab pos="254000" algn="l"/>
              </a:tabLst>
            </a:pPr>
            <a:r>
              <a:rPr lang="en-US" sz="2200" dirty="0" smtClean="0">
                <a:solidFill>
                  <a:srgbClr val="FFFFFF"/>
                </a:solidFill>
                <a:latin typeface="Comic Sans MS"/>
                <a:ea typeface="Cambria"/>
                <a:cs typeface="Comic Sans MS"/>
              </a:rPr>
              <a:t>	</a:t>
            </a:r>
            <a:r>
              <a:rPr lang="en-US" sz="2200" b="1" baseline="30000" dirty="0" smtClean="0">
                <a:solidFill>
                  <a:srgbClr val="FFFFFF"/>
                </a:solidFill>
                <a:latin typeface="Comic Sans MS"/>
                <a:ea typeface="Cambria"/>
                <a:cs typeface="Comic Sans MS"/>
              </a:rPr>
              <a:t>20 </a:t>
            </a:r>
            <a:r>
              <a:rPr lang="en-US" sz="2200" dirty="0" smtClean="0">
                <a:solidFill>
                  <a:srgbClr val="FFFFFF"/>
                </a:solidFill>
                <a:latin typeface="Comic Sans MS"/>
                <a:ea typeface="Cambria"/>
                <a:cs typeface="Comic Sans MS"/>
              </a:rPr>
              <a:t>	but if you refuse and rebel, </a:t>
            </a:r>
          </a:p>
          <a:p>
            <a:pPr marL="609600" indent="-203200">
              <a:lnSpc>
                <a:spcPct val="115000"/>
              </a:lnSpc>
              <a:spcAft>
                <a:spcPts val="0"/>
              </a:spcAft>
            </a:pPr>
            <a:r>
              <a:rPr lang="en-US" sz="2200" dirty="0" smtClean="0">
                <a:solidFill>
                  <a:srgbClr val="FFFFFF"/>
                </a:solidFill>
                <a:latin typeface="Comic Sans MS"/>
                <a:ea typeface="Cambria"/>
                <a:cs typeface="Comic Sans MS"/>
              </a:rPr>
              <a:t>you shall be eaten by the sword; </a:t>
            </a:r>
          </a:p>
          <a:p>
            <a:r>
              <a:rPr lang="en-US" sz="2200" dirty="0" smtClean="0">
                <a:solidFill>
                  <a:srgbClr val="FFFFFF"/>
                </a:solidFill>
                <a:latin typeface="Comic Sans MS"/>
                <a:ea typeface="Cambria"/>
                <a:cs typeface="Comic Sans MS"/>
              </a:rPr>
              <a:t>for the mouth of</a:t>
            </a:r>
            <a:r>
              <a:rPr lang="en-US" sz="2200" dirty="0" smtClean="0">
                <a:solidFill>
                  <a:srgbClr val="FFFFFF"/>
                </a:solidFill>
                <a:latin typeface="Comic Sans MS"/>
                <a:ea typeface="Cambria"/>
                <a:cs typeface="Comic Sans MS"/>
              </a:rPr>
              <a:t> </a:t>
            </a:r>
            <a:r>
              <a:rPr lang="en-US" sz="2200" cap="small" dirty="0" smtClean="0">
                <a:solidFill>
                  <a:srgbClr val="FFFFFF"/>
                </a:solidFill>
                <a:latin typeface="Comic Sans MS"/>
                <a:ea typeface="Cambria"/>
                <a:cs typeface="Comic Sans MS"/>
              </a:rPr>
              <a:t>YHWH  </a:t>
            </a:r>
            <a:r>
              <a:rPr lang="en-US" sz="2200" dirty="0" smtClean="0">
                <a:solidFill>
                  <a:srgbClr val="FFFFFF"/>
                </a:solidFill>
                <a:latin typeface="Comic Sans MS"/>
                <a:ea typeface="Cambria"/>
                <a:cs typeface="Comic Sans MS"/>
              </a:rPr>
              <a:t>has </a:t>
            </a:r>
            <a:r>
              <a:rPr lang="en-US" sz="2200" dirty="0" smtClean="0">
                <a:solidFill>
                  <a:srgbClr val="FFFFFF"/>
                </a:solidFill>
                <a:latin typeface="Comic Sans MS"/>
                <a:ea typeface="Cambria"/>
                <a:cs typeface="Comic Sans MS"/>
              </a:rPr>
              <a:t>spoken.” </a:t>
            </a:r>
            <a:endParaRPr lang="en-US" sz="2200" dirty="0">
              <a:solidFill>
                <a:srgbClr val="FFFFFF"/>
              </a:solidFill>
              <a:latin typeface="Comic Sans MS"/>
              <a:ea typeface="Cambria"/>
              <a:cs typeface="Comic Sans M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TextBox 36"/>
          <p:cNvSpPr txBox="1"/>
          <p:nvPr/>
        </p:nvSpPr>
        <p:spPr>
          <a:xfrm>
            <a:off x="152400" y="838200"/>
            <a:ext cx="8915400" cy="830997"/>
          </a:xfrm>
          <a:prstGeom prst="rect">
            <a:avLst/>
          </a:prstGeom>
          <a:noFill/>
          <a:ln w="22225">
            <a:solidFill>
              <a:schemeClr val="bg1"/>
            </a:solidFill>
          </a:ln>
        </p:spPr>
        <p:txBody>
          <a:bodyPr wrap="square" rtlCol="0">
            <a:spAutoFit/>
          </a:bodyPr>
          <a:lstStyle/>
          <a:p>
            <a:pPr marL="265113" indent="-265113"/>
            <a:r>
              <a:rPr lang="en-US" sz="2400" spc="120" dirty="0" smtClean="0">
                <a:solidFill>
                  <a:srgbClr val="FFFFFF"/>
                </a:solidFill>
                <a:latin typeface="Times New Roman"/>
                <a:cs typeface="Times New Roman"/>
              </a:rPr>
              <a:t>the fallen world  =  false worship and a corrupt mind (Rom 1)</a:t>
            </a:r>
          </a:p>
          <a:p>
            <a:pPr marL="265113" indent="-265113"/>
            <a:r>
              <a:rPr lang="en-US" sz="2400" spc="120" dirty="0" smtClean="0">
                <a:solidFill>
                  <a:srgbClr val="FFFFFF"/>
                </a:solidFill>
                <a:latin typeface="Times New Roman"/>
                <a:cs typeface="Times New Roman"/>
              </a:rPr>
              <a:t>In Christ  =  true/proper/spiritual worship and a renewed mind</a:t>
            </a:r>
            <a:endParaRPr lang="en-US" sz="2400" spc="120" dirty="0" smtClean="0">
              <a:solidFill>
                <a:srgbClr val="FFFFFF"/>
              </a:solidFill>
              <a:latin typeface="Times New Roman"/>
              <a:cs typeface="Times New Roman"/>
            </a:endParaRPr>
          </a:p>
        </p:txBody>
      </p:sp>
      <p:sp>
        <p:nvSpPr>
          <p:cNvPr id="6" name="Rectangle 5"/>
          <p:cNvSpPr/>
          <p:nvPr/>
        </p:nvSpPr>
        <p:spPr>
          <a:xfrm>
            <a:off x="0" y="0"/>
            <a:ext cx="9144000" cy="830997"/>
          </a:xfrm>
          <a:prstGeom prst="rect">
            <a:avLst/>
          </a:prstGeom>
        </p:spPr>
        <p:txBody>
          <a:bodyPr wrap="square">
            <a:spAutoFit/>
          </a:bodyPr>
          <a:lstStyle/>
          <a:p>
            <a:pPr algn="ctr"/>
            <a:r>
              <a:rPr lang="en-AU" sz="2400" dirty="0" smtClean="0">
                <a:solidFill>
                  <a:srgbClr val="FFFF00"/>
                </a:solidFill>
                <a:latin typeface="Comic Sans MS"/>
                <a:cs typeface="Comic Sans MS"/>
              </a:rPr>
              <a:t>present </a:t>
            </a:r>
            <a:r>
              <a:rPr lang="en-AU" sz="2400" dirty="0" smtClean="0">
                <a:solidFill>
                  <a:srgbClr val="FFFF00"/>
                </a:solidFill>
                <a:latin typeface="Comic Sans MS"/>
                <a:cs typeface="Comic Sans MS"/>
              </a:rPr>
              <a:t>your bodies as a living sacrifice, holy and acceptable to God, </a:t>
            </a:r>
            <a:r>
              <a:rPr lang="en-AU" sz="2400" u="sng" dirty="0" smtClean="0">
                <a:solidFill>
                  <a:srgbClr val="FFFF00"/>
                </a:solidFill>
                <a:latin typeface="Comic Sans MS"/>
                <a:cs typeface="Comic Sans MS"/>
              </a:rPr>
              <a:t>which is your spiritual worship.</a:t>
            </a:r>
            <a:r>
              <a:rPr lang="en-US" sz="2400" dirty="0" smtClean="0">
                <a:solidFill>
                  <a:srgbClr val="FFFF00"/>
                </a:solidFill>
                <a:latin typeface="Comic Sans MS"/>
                <a:cs typeface="Comic Sans MS"/>
              </a:rPr>
              <a:t> </a:t>
            </a:r>
            <a:endParaRPr lang="en-US" sz="2400" dirty="0">
              <a:solidFill>
                <a:srgbClr val="FFFF00"/>
              </a:solidFill>
              <a:latin typeface="Comic Sans MS"/>
              <a:cs typeface="Comic Sans MS"/>
            </a:endParaRPr>
          </a:p>
        </p:txBody>
      </p:sp>
      <p:sp>
        <p:nvSpPr>
          <p:cNvPr id="9" name="TextBox 8"/>
          <p:cNvSpPr txBox="1"/>
          <p:nvPr/>
        </p:nvSpPr>
        <p:spPr>
          <a:xfrm>
            <a:off x="0" y="1676400"/>
            <a:ext cx="6400800" cy="830997"/>
          </a:xfrm>
          <a:prstGeom prst="rect">
            <a:avLst/>
          </a:prstGeom>
          <a:noFill/>
          <a:ln w="22225">
            <a:noFill/>
          </a:ln>
        </p:spPr>
        <p:txBody>
          <a:bodyPr wrap="square" rtlCol="0">
            <a:spAutoFit/>
          </a:bodyPr>
          <a:lstStyle/>
          <a:p>
            <a:pPr algn="ctr"/>
            <a:r>
              <a:rPr lang="en-US" sz="2400" spc="120" dirty="0" smtClean="0">
                <a:solidFill>
                  <a:srgbClr val="FFFF00"/>
                </a:solidFill>
                <a:latin typeface="Avenir Black"/>
                <a:cs typeface="Avenir Black"/>
              </a:rPr>
              <a:t>God hates our worship, when our everyday lives are filled with iniquity</a:t>
            </a:r>
            <a:endParaRPr lang="en-US" sz="2400" spc="120" dirty="0" smtClean="0">
              <a:solidFill>
                <a:srgbClr val="FFFF00"/>
              </a:solidFill>
              <a:latin typeface="Avenir Black"/>
              <a:cs typeface="Avenir Black"/>
            </a:endParaRPr>
          </a:p>
        </p:txBody>
      </p:sp>
      <p:sp>
        <p:nvSpPr>
          <p:cNvPr id="11" name="TextBox 10"/>
          <p:cNvSpPr txBox="1"/>
          <p:nvPr/>
        </p:nvSpPr>
        <p:spPr>
          <a:xfrm>
            <a:off x="6553200" y="1752600"/>
            <a:ext cx="2590800" cy="707886"/>
          </a:xfrm>
          <a:prstGeom prst="rect">
            <a:avLst/>
          </a:prstGeom>
          <a:noFill/>
        </p:spPr>
        <p:txBody>
          <a:bodyPr wrap="square" rtlCol="0">
            <a:spAutoFit/>
          </a:bodyPr>
          <a:lstStyle/>
          <a:p>
            <a:pPr marL="265113" indent="-265113"/>
            <a:r>
              <a:rPr lang="en-US" sz="2000" i="1" spc="120" dirty="0" smtClean="0">
                <a:solidFill>
                  <a:schemeClr val="bg1"/>
                </a:solidFill>
                <a:latin typeface="Times New Roman"/>
                <a:cs typeface="Times New Roman"/>
              </a:rPr>
              <a:t>when we do evil </a:t>
            </a:r>
            <a:r>
              <a:rPr lang="en-US" sz="2000" i="1" spc="120" dirty="0" smtClean="0">
                <a:solidFill>
                  <a:schemeClr val="bg1"/>
                </a:solidFill>
                <a:latin typeface="Times New Roman"/>
                <a:cs typeface="Times New Roman"/>
              </a:rPr>
              <a:t>and don’t do good</a:t>
            </a:r>
            <a:endParaRPr lang="en-US" i="1" spc="120" dirty="0" smtClean="0">
              <a:solidFill>
                <a:schemeClr val="bg1"/>
              </a:solidFill>
              <a:latin typeface="Times New Roman"/>
              <a:cs typeface="Times New Roman"/>
            </a:endParaRPr>
          </a:p>
        </p:txBody>
      </p:sp>
      <p:sp>
        <p:nvSpPr>
          <p:cNvPr id="13" name="TextBox 12"/>
          <p:cNvSpPr txBox="1"/>
          <p:nvPr/>
        </p:nvSpPr>
        <p:spPr>
          <a:xfrm>
            <a:off x="0" y="2781300"/>
            <a:ext cx="9144000" cy="830997"/>
          </a:xfrm>
          <a:prstGeom prst="rect">
            <a:avLst/>
          </a:prstGeom>
          <a:noFill/>
        </p:spPr>
        <p:txBody>
          <a:bodyPr wrap="square" rtlCol="0">
            <a:spAutoFit/>
          </a:bodyPr>
          <a:lstStyle/>
          <a:p>
            <a:pPr marL="265113" indent="-265113">
              <a:buFont typeface="Arial"/>
              <a:buChar char="•"/>
            </a:pPr>
            <a:r>
              <a:rPr lang="en-US" sz="2400" spc="120" dirty="0" smtClean="0">
                <a:solidFill>
                  <a:schemeClr val="bg1"/>
                </a:solidFill>
                <a:latin typeface="Times New Roman"/>
                <a:cs typeface="Times New Roman"/>
              </a:rPr>
              <a:t>Do </a:t>
            </a:r>
            <a:r>
              <a:rPr lang="en-US" sz="2400" b="1" u="sng" spc="120" dirty="0" smtClean="0">
                <a:solidFill>
                  <a:schemeClr val="bg1"/>
                </a:solidFill>
                <a:latin typeface="Times New Roman"/>
                <a:cs typeface="Times New Roman"/>
              </a:rPr>
              <a:t>not</a:t>
            </a:r>
            <a:r>
              <a:rPr lang="en-US" sz="2400" b="1" spc="120" dirty="0" smtClean="0">
                <a:solidFill>
                  <a:schemeClr val="bg1"/>
                </a:solidFill>
                <a:latin typeface="Times New Roman"/>
                <a:cs typeface="Times New Roman"/>
              </a:rPr>
              <a:t> </a:t>
            </a:r>
            <a:r>
              <a:rPr lang="en-US" sz="2400" spc="120" dirty="0" smtClean="0">
                <a:solidFill>
                  <a:schemeClr val="bg1"/>
                </a:solidFill>
                <a:latin typeface="Times New Roman"/>
                <a:cs typeface="Times New Roman"/>
              </a:rPr>
              <a:t>be conformed to the world (an ever-present temptation)</a:t>
            </a:r>
          </a:p>
          <a:p>
            <a:pPr marL="265113" indent="-265113">
              <a:buFont typeface="Arial"/>
              <a:buChar char="•"/>
            </a:pPr>
            <a:r>
              <a:rPr lang="en-US" sz="2400" spc="120" dirty="0" smtClean="0">
                <a:solidFill>
                  <a:schemeClr val="bg1"/>
                </a:solidFill>
                <a:latin typeface="Times New Roman"/>
                <a:cs typeface="Times New Roman"/>
              </a:rPr>
              <a:t>You must be transformed   (metamorphosed)</a:t>
            </a:r>
          </a:p>
        </p:txBody>
      </p:sp>
      <p:sp>
        <p:nvSpPr>
          <p:cNvPr id="14" name="TextBox 13"/>
          <p:cNvSpPr txBox="1"/>
          <p:nvPr/>
        </p:nvSpPr>
        <p:spPr>
          <a:xfrm>
            <a:off x="0" y="2400300"/>
            <a:ext cx="9144000" cy="400110"/>
          </a:xfrm>
          <a:prstGeom prst="rect">
            <a:avLst/>
          </a:prstGeom>
          <a:noFill/>
        </p:spPr>
        <p:txBody>
          <a:bodyPr wrap="square" rtlCol="0">
            <a:spAutoFit/>
          </a:bodyPr>
          <a:lstStyle/>
          <a:p>
            <a:pPr marL="265113" indent="-265113"/>
            <a:r>
              <a:rPr lang="en-US" sz="2000" i="1" spc="120" dirty="0" smtClean="0">
                <a:solidFill>
                  <a:schemeClr val="bg1"/>
                </a:solidFill>
                <a:latin typeface="Times New Roman"/>
                <a:cs typeface="Times New Roman"/>
              </a:rPr>
              <a:t>seek justice;  correct oppression;  care for the widow;  and the fatherless...</a:t>
            </a:r>
            <a:endParaRPr lang="en-US" i="1" spc="120" dirty="0" smtClean="0">
              <a:solidFill>
                <a:schemeClr val="bg1"/>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utterfly.jpg"/>
          <p:cNvPicPr>
            <a:picLocks noChangeAspect="1"/>
          </p:cNvPicPr>
          <p:nvPr/>
        </p:nvPicPr>
        <p:blipFill>
          <a:blip r:embed="rId2"/>
          <a:stretch>
            <a:fillRect/>
          </a:stretch>
        </p:blipFill>
        <p:spPr>
          <a:xfrm>
            <a:off x="-1" y="0"/>
            <a:ext cx="9071429" cy="571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TextBox 36"/>
          <p:cNvSpPr txBox="1"/>
          <p:nvPr/>
        </p:nvSpPr>
        <p:spPr>
          <a:xfrm>
            <a:off x="152400" y="838200"/>
            <a:ext cx="8915400" cy="830997"/>
          </a:xfrm>
          <a:prstGeom prst="rect">
            <a:avLst/>
          </a:prstGeom>
          <a:noFill/>
          <a:ln w="22225">
            <a:solidFill>
              <a:schemeClr val="bg1"/>
            </a:solidFill>
          </a:ln>
        </p:spPr>
        <p:txBody>
          <a:bodyPr wrap="square" rtlCol="0">
            <a:spAutoFit/>
          </a:bodyPr>
          <a:lstStyle/>
          <a:p>
            <a:pPr marL="265113" indent="-265113"/>
            <a:r>
              <a:rPr lang="en-US" sz="2400" spc="120" dirty="0" smtClean="0">
                <a:solidFill>
                  <a:srgbClr val="FFFFFF"/>
                </a:solidFill>
                <a:latin typeface="Times New Roman"/>
                <a:cs typeface="Times New Roman"/>
              </a:rPr>
              <a:t>the fallen world  =  false worship and a corrupt mind (Rom 1)</a:t>
            </a:r>
          </a:p>
          <a:p>
            <a:pPr marL="265113" indent="-265113"/>
            <a:r>
              <a:rPr lang="en-US" sz="2400" spc="120" dirty="0" smtClean="0">
                <a:solidFill>
                  <a:srgbClr val="FFFFFF"/>
                </a:solidFill>
                <a:latin typeface="Times New Roman"/>
                <a:cs typeface="Times New Roman"/>
              </a:rPr>
              <a:t>In Christ  =  true/proper/spiritual worship and a renewed mind</a:t>
            </a:r>
            <a:endParaRPr lang="en-US" sz="2400" spc="120" dirty="0" smtClean="0">
              <a:solidFill>
                <a:srgbClr val="FFFFFF"/>
              </a:solidFill>
              <a:latin typeface="Times New Roman"/>
              <a:cs typeface="Times New Roman"/>
            </a:endParaRPr>
          </a:p>
        </p:txBody>
      </p:sp>
      <p:sp>
        <p:nvSpPr>
          <p:cNvPr id="6" name="Rectangle 5"/>
          <p:cNvSpPr/>
          <p:nvPr/>
        </p:nvSpPr>
        <p:spPr>
          <a:xfrm>
            <a:off x="0" y="0"/>
            <a:ext cx="9144000" cy="830997"/>
          </a:xfrm>
          <a:prstGeom prst="rect">
            <a:avLst/>
          </a:prstGeom>
        </p:spPr>
        <p:txBody>
          <a:bodyPr wrap="square">
            <a:spAutoFit/>
          </a:bodyPr>
          <a:lstStyle/>
          <a:p>
            <a:pPr algn="ctr"/>
            <a:r>
              <a:rPr lang="en-AU" sz="2400" dirty="0" smtClean="0">
                <a:solidFill>
                  <a:srgbClr val="FFFF00"/>
                </a:solidFill>
                <a:latin typeface="Comic Sans MS"/>
                <a:cs typeface="Comic Sans MS"/>
              </a:rPr>
              <a:t>present </a:t>
            </a:r>
            <a:r>
              <a:rPr lang="en-AU" sz="2400" dirty="0" smtClean="0">
                <a:solidFill>
                  <a:srgbClr val="FFFF00"/>
                </a:solidFill>
                <a:latin typeface="Comic Sans MS"/>
                <a:cs typeface="Comic Sans MS"/>
              </a:rPr>
              <a:t>your bodies as a living sacrifice, holy and acceptable to God, </a:t>
            </a:r>
            <a:r>
              <a:rPr lang="en-AU" sz="2400" u="sng" dirty="0" smtClean="0">
                <a:solidFill>
                  <a:srgbClr val="FFFF00"/>
                </a:solidFill>
                <a:latin typeface="Comic Sans MS"/>
                <a:cs typeface="Comic Sans MS"/>
              </a:rPr>
              <a:t>which is your spiritual worship.</a:t>
            </a:r>
            <a:r>
              <a:rPr lang="en-US" sz="2400" dirty="0" smtClean="0">
                <a:solidFill>
                  <a:srgbClr val="FFFF00"/>
                </a:solidFill>
                <a:latin typeface="Comic Sans MS"/>
                <a:cs typeface="Comic Sans MS"/>
              </a:rPr>
              <a:t> </a:t>
            </a:r>
            <a:endParaRPr lang="en-US" sz="2400" dirty="0">
              <a:solidFill>
                <a:srgbClr val="FFFF00"/>
              </a:solidFill>
              <a:latin typeface="Comic Sans MS"/>
              <a:cs typeface="Comic Sans MS"/>
            </a:endParaRPr>
          </a:p>
        </p:txBody>
      </p:sp>
      <p:sp>
        <p:nvSpPr>
          <p:cNvPr id="9" name="TextBox 8"/>
          <p:cNvSpPr txBox="1"/>
          <p:nvPr/>
        </p:nvSpPr>
        <p:spPr>
          <a:xfrm>
            <a:off x="0" y="1676400"/>
            <a:ext cx="6400800" cy="830997"/>
          </a:xfrm>
          <a:prstGeom prst="rect">
            <a:avLst/>
          </a:prstGeom>
          <a:noFill/>
          <a:ln w="22225">
            <a:noFill/>
          </a:ln>
        </p:spPr>
        <p:txBody>
          <a:bodyPr wrap="square" rtlCol="0">
            <a:spAutoFit/>
          </a:bodyPr>
          <a:lstStyle/>
          <a:p>
            <a:pPr algn="ctr"/>
            <a:r>
              <a:rPr lang="en-US" sz="2400" spc="120" dirty="0" smtClean="0">
                <a:solidFill>
                  <a:srgbClr val="FFFF00"/>
                </a:solidFill>
                <a:latin typeface="Avenir Black"/>
                <a:cs typeface="Avenir Black"/>
              </a:rPr>
              <a:t>God hates our worship, when our everyday lives are filled with iniquity</a:t>
            </a:r>
            <a:endParaRPr lang="en-US" sz="2400" spc="120" dirty="0" smtClean="0">
              <a:solidFill>
                <a:srgbClr val="FFFF00"/>
              </a:solidFill>
              <a:latin typeface="Avenir Black"/>
              <a:cs typeface="Avenir Black"/>
            </a:endParaRPr>
          </a:p>
        </p:txBody>
      </p:sp>
      <p:sp>
        <p:nvSpPr>
          <p:cNvPr id="11" name="TextBox 10"/>
          <p:cNvSpPr txBox="1"/>
          <p:nvPr/>
        </p:nvSpPr>
        <p:spPr>
          <a:xfrm>
            <a:off x="6553200" y="1752600"/>
            <a:ext cx="2590800" cy="707886"/>
          </a:xfrm>
          <a:prstGeom prst="rect">
            <a:avLst/>
          </a:prstGeom>
          <a:noFill/>
        </p:spPr>
        <p:txBody>
          <a:bodyPr wrap="square" rtlCol="0">
            <a:spAutoFit/>
          </a:bodyPr>
          <a:lstStyle/>
          <a:p>
            <a:pPr marL="265113" indent="-265113"/>
            <a:r>
              <a:rPr lang="en-US" sz="2000" i="1" spc="120" dirty="0" smtClean="0">
                <a:solidFill>
                  <a:schemeClr val="bg1"/>
                </a:solidFill>
                <a:latin typeface="Times New Roman"/>
                <a:cs typeface="Times New Roman"/>
              </a:rPr>
              <a:t>when we do evil </a:t>
            </a:r>
            <a:r>
              <a:rPr lang="en-US" sz="2000" i="1" spc="120" dirty="0" smtClean="0">
                <a:solidFill>
                  <a:schemeClr val="bg1"/>
                </a:solidFill>
                <a:latin typeface="Times New Roman"/>
                <a:cs typeface="Times New Roman"/>
              </a:rPr>
              <a:t>and don’t do good</a:t>
            </a:r>
            <a:endParaRPr lang="en-US" i="1" spc="120" dirty="0" smtClean="0">
              <a:solidFill>
                <a:schemeClr val="bg1"/>
              </a:solidFill>
              <a:latin typeface="Times New Roman"/>
              <a:cs typeface="Times New Roman"/>
            </a:endParaRPr>
          </a:p>
        </p:txBody>
      </p:sp>
      <p:sp>
        <p:nvSpPr>
          <p:cNvPr id="13" name="TextBox 12"/>
          <p:cNvSpPr txBox="1"/>
          <p:nvPr/>
        </p:nvSpPr>
        <p:spPr>
          <a:xfrm>
            <a:off x="0" y="2781300"/>
            <a:ext cx="9144000" cy="830997"/>
          </a:xfrm>
          <a:prstGeom prst="rect">
            <a:avLst/>
          </a:prstGeom>
          <a:noFill/>
        </p:spPr>
        <p:txBody>
          <a:bodyPr wrap="square" rtlCol="0">
            <a:spAutoFit/>
          </a:bodyPr>
          <a:lstStyle/>
          <a:p>
            <a:pPr marL="265113" indent="-265113">
              <a:buFont typeface="Arial"/>
              <a:buChar char="•"/>
            </a:pPr>
            <a:r>
              <a:rPr lang="en-US" sz="2400" spc="120" dirty="0" smtClean="0">
                <a:solidFill>
                  <a:schemeClr val="bg1"/>
                </a:solidFill>
                <a:latin typeface="Times New Roman"/>
                <a:cs typeface="Times New Roman"/>
              </a:rPr>
              <a:t>Do </a:t>
            </a:r>
            <a:r>
              <a:rPr lang="en-US" sz="2400" b="1" u="sng" spc="120" dirty="0" smtClean="0">
                <a:solidFill>
                  <a:schemeClr val="bg1"/>
                </a:solidFill>
                <a:latin typeface="Times New Roman"/>
                <a:cs typeface="Times New Roman"/>
              </a:rPr>
              <a:t>not</a:t>
            </a:r>
            <a:r>
              <a:rPr lang="en-US" sz="2400" b="1" spc="120" dirty="0" smtClean="0">
                <a:solidFill>
                  <a:schemeClr val="bg1"/>
                </a:solidFill>
                <a:latin typeface="Times New Roman"/>
                <a:cs typeface="Times New Roman"/>
              </a:rPr>
              <a:t> </a:t>
            </a:r>
            <a:r>
              <a:rPr lang="en-US" sz="2400" spc="120" dirty="0" smtClean="0">
                <a:solidFill>
                  <a:schemeClr val="bg1"/>
                </a:solidFill>
                <a:latin typeface="Times New Roman"/>
                <a:cs typeface="Times New Roman"/>
              </a:rPr>
              <a:t>be conformed to the world (an ever-present temptation)</a:t>
            </a:r>
          </a:p>
          <a:p>
            <a:pPr marL="265113" indent="-265113">
              <a:buFont typeface="Arial"/>
              <a:buChar char="•"/>
            </a:pPr>
            <a:r>
              <a:rPr lang="en-US" sz="2400" spc="120" dirty="0" smtClean="0">
                <a:solidFill>
                  <a:schemeClr val="bg1"/>
                </a:solidFill>
                <a:latin typeface="Times New Roman"/>
                <a:cs typeface="Times New Roman"/>
              </a:rPr>
              <a:t>You must be transformed   (metamorphosed)</a:t>
            </a:r>
          </a:p>
        </p:txBody>
      </p:sp>
      <p:sp>
        <p:nvSpPr>
          <p:cNvPr id="14" name="TextBox 13"/>
          <p:cNvSpPr txBox="1"/>
          <p:nvPr/>
        </p:nvSpPr>
        <p:spPr>
          <a:xfrm>
            <a:off x="0" y="2400300"/>
            <a:ext cx="9144000" cy="400110"/>
          </a:xfrm>
          <a:prstGeom prst="rect">
            <a:avLst/>
          </a:prstGeom>
          <a:noFill/>
        </p:spPr>
        <p:txBody>
          <a:bodyPr wrap="square" rtlCol="0">
            <a:spAutoFit/>
          </a:bodyPr>
          <a:lstStyle/>
          <a:p>
            <a:pPr marL="265113" indent="-265113"/>
            <a:r>
              <a:rPr lang="en-US" sz="2000" i="1" spc="120" dirty="0" smtClean="0">
                <a:solidFill>
                  <a:schemeClr val="bg1"/>
                </a:solidFill>
                <a:latin typeface="Times New Roman"/>
                <a:cs typeface="Times New Roman"/>
              </a:rPr>
              <a:t>seek justice;  correct oppression;  care for the widow;  and the fatherless...</a:t>
            </a:r>
            <a:endParaRPr lang="en-US" i="1" spc="120" dirty="0" smtClean="0">
              <a:solidFill>
                <a:schemeClr val="bg1"/>
              </a:solidFill>
              <a:latin typeface="Times New Roman"/>
              <a:cs typeface="Times New Roman"/>
            </a:endParaRPr>
          </a:p>
        </p:txBody>
      </p:sp>
      <p:sp>
        <p:nvSpPr>
          <p:cNvPr id="8" name="TextBox 7"/>
          <p:cNvSpPr txBox="1"/>
          <p:nvPr/>
        </p:nvSpPr>
        <p:spPr>
          <a:xfrm>
            <a:off x="0" y="3467100"/>
            <a:ext cx="8763000" cy="461665"/>
          </a:xfrm>
          <a:prstGeom prst="rect">
            <a:avLst/>
          </a:prstGeom>
          <a:noFill/>
        </p:spPr>
        <p:txBody>
          <a:bodyPr wrap="square" rtlCol="0">
            <a:spAutoFit/>
          </a:bodyPr>
          <a:lstStyle/>
          <a:p>
            <a:pPr marL="457200" indent="-457200">
              <a:buFont typeface="+mj-lt"/>
              <a:buAutoNum type="arabicPeriod"/>
            </a:pPr>
            <a:r>
              <a:rPr lang="en-US" sz="2400" spc="120" dirty="0" smtClean="0">
                <a:solidFill>
                  <a:srgbClr val="FFFF66"/>
                </a:solidFill>
                <a:latin typeface="Times New Roman"/>
                <a:cs typeface="Times New Roman"/>
              </a:rPr>
              <a:t>Agree with God that His way is right</a:t>
            </a:r>
          </a:p>
        </p:txBody>
      </p:sp>
      <p:sp>
        <p:nvSpPr>
          <p:cNvPr id="10" name="TextBox 9"/>
          <p:cNvSpPr txBox="1"/>
          <p:nvPr/>
        </p:nvSpPr>
        <p:spPr>
          <a:xfrm>
            <a:off x="228600" y="3848100"/>
            <a:ext cx="8915400" cy="1107996"/>
          </a:xfrm>
          <a:prstGeom prst="rect">
            <a:avLst/>
          </a:prstGeom>
          <a:noFill/>
        </p:spPr>
        <p:txBody>
          <a:bodyPr wrap="square" rtlCol="0">
            <a:spAutoFit/>
          </a:bodyPr>
          <a:lstStyle/>
          <a:p>
            <a:pPr marL="265113" indent="-265113">
              <a:buFont typeface="Arial"/>
              <a:buChar char="•"/>
            </a:pPr>
            <a:r>
              <a:rPr lang="en-US" sz="2200" spc="120" dirty="0" smtClean="0">
                <a:solidFill>
                  <a:schemeClr val="bg1"/>
                </a:solidFill>
                <a:latin typeface="Times New Roman"/>
                <a:cs typeface="Times New Roman"/>
              </a:rPr>
              <a:t>we may continue to be influenced by the thinking of the world</a:t>
            </a:r>
          </a:p>
          <a:p>
            <a:pPr marL="265113" indent="-265113">
              <a:buFont typeface="Arial"/>
              <a:buChar char="•"/>
            </a:pPr>
            <a:r>
              <a:rPr lang="en-US" sz="2200" spc="120" dirty="0" smtClean="0">
                <a:solidFill>
                  <a:schemeClr val="bg1"/>
                </a:solidFill>
                <a:latin typeface="Times New Roman"/>
                <a:cs typeface="Times New Roman"/>
              </a:rPr>
              <a:t>Not about losing your mind.  God </a:t>
            </a:r>
            <a:r>
              <a:rPr lang="en-US" sz="2200" u="sng" spc="120" dirty="0" smtClean="0">
                <a:solidFill>
                  <a:schemeClr val="bg1"/>
                </a:solidFill>
                <a:latin typeface="Times New Roman"/>
                <a:cs typeface="Times New Roman"/>
              </a:rPr>
              <a:t>renews</a:t>
            </a:r>
            <a:r>
              <a:rPr lang="en-US" sz="2200" spc="120" dirty="0" smtClean="0">
                <a:solidFill>
                  <a:schemeClr val="bg1"/>
                </a:solidFill>
                <a:latin typeface="Times New Roman"/>
                <a:cs typeface="Times New Roman"/>
              </a:rPr>
              <a:t> our minds.</a:t>
            </a:r>
            <a:br>
              <a:rPr lang="en-US" sz="2200" spc="120" dirty="0" smtClean="0">
                <a:solidFill>
                  <a:schemeClr val="bg1"/>
                </a:solidFill>
                <a:latin typeface="Times New Roman"/>
                <a:cs typeface="Times New Roman"/>
              </a:rPr>
            </a:br>
            <a:r>
              <a:rPr lang="en-US" sz="2200" i="1" spc="120" dirty="0" smtClean="0">
                <a:solidFill>
                  <a:schemeClr val="bg1"/>
                </a:solidFill>
                <a:latin typeface="Times New Roman"/>
                <a:cs typeface="Times New Roman"/>
              </a:rPr>
              <a:t>(To see sin &amp; righteousness as He does.  To love like He loves.)</a:t>
            </a:r>
          </a:p>
        </p:txBody>
      </p:sp>
      <p:sp>
        <p:nvSpPr>
          <p:cNvPr id="12" name="TextBox 11"/>
          <p:cNvSpPr txBox="1"/>
          <p:nvPr/>
        </p:nvSpPr>
        <p:spPr>
          <a:xfrm>
            <a:off x="0" y="5253335"/>
            <a:ext cx="8763000" cy="461665"/>
          </a:xfrm>
          <a:prstGeom prst="rect">
            <a:avLst/>
          </a:prstGeom>
          <a:noFill/>
        </p:spPr>
        <p:txBody>
          <a:bodyPr wrap="square" rtlCol="0">
            <a:spAutoFit/>
          </a:bodyPr>
          <a:lstStyle/>
          <a:p>
            <a:pPr marL="457200" indent="-457200"/>
            <a:r>
              <a:rPr lang="en-US" sz="2400" spc="120" dirty="0" smtClean="0">
                <a:solidFill>
                  <a:srgbClr val="FFFF66"/>
                </a:solidFill>
                <a:latin typeface="Times New Roman"/>
                <a:cs typeface="Times New Roman"/>
              </a:rPr>
              <a:t>2.  Embrace God’s way, and live it.</a:t>
            </a:r>
          </a:p>
        </p:txBody>
      </p:sp>
      <p:sp>
        <p:nvSpPr>
          <p:cNvPr id="15" name="TextBox 14"/>
          <p:cNvSpPr txBox="1"/>
          <p:nvPr/>
        </p:nvSpPr>
        <p:spPr>
          <a:xfrm>
            <a:off x="762000" y="4914900"/>
            <a:ext cx="7620000" cy="430887"/>
          </a:xfrm>
          <a:prstGeom prst="rect">
            <a:avLst/>
          </a:prstGeom>
          <a:noFill/>
          <a:ln w="22225">
            <a:solidFill>
              <a:schemeClr val="bg1"/>
            </a:solidFill>
          </a:ln>
        </p:spPr>
        <p:txBody>
          <a:bodyPr wrap="square" rtlCol="0">
            <a:spAutoFit/>
          </a:bodyPr>
          <a:lstStyle/>
          <a:p>
            <a:pPr marL="265113" indent="-265113"/>
            <a:r>
              <a:rPr lang="en-US" sz="2200" spc="120" dirty="0" smtClean="0">
                <a:solidFill>
                  <a:srgbClr val="FFFFFF"/>
                </a:solidFill>
                <a:latin typeface="Times New Roman"/>
                <a:cs typeface="Times New Roman"/>
              </a:rPr>
              <a:t>If I don’t agree with God’s way, my mind needs renewal</a:t>
            </a:r>
            <a:endParaRPr lang="en-US" sz="2200" spc="120" dirty="0" smtClean="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37942</TotalTime>
  <Words>814</Words>
  <Application>Microsoft Macintosh PowerPoint</Application>
  <PresentationFormat>On-screen Show (16:10)</PresentationFormat>
  <Paragraphs>65</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Default Design</vt:lpstr>
      <vt:lpstr>Slide 1</vt:lpstr>
      <vt:lpstr>Slide 2</vt:lpstr>
      <vt:lpstr>Slide 3</vt:lpstr>
      <vt:lpstr>Slide 4</vt:lpstr>
      <vt:lpstr>Slide 5</vt:lpstr>
      <vt:lpstr>Slide 6</vt:lpstr>
      <vt:lpstr>Slide 7</vt:lpstr>
      <vt:lpstr>Slide 8</vt:lpstr>
      <vt:lpstr>Slide 9</vt:lpstr>
    </vt:vector>
  </TitlesOfParts>
  <Company>UC Queensland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350</cp:revision>
  <cp:lastPrinted>2016-10-15T01:00:29Z</cp:lastPrinted>
  <dcterms:created xsi:type="dcterms:W3CDTF">2016-10-14T23:35:50Z</dcterms:created>
  <dcterms:modified xsi:type="dcterms:W3CDTF">2016-10-15T01:14:46Z</dcterms:modified>
</cp:coreProperties>
</file>